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42F54-0C15-8B90-44FD-E96762531BAF}" v="218" dt="2023-05-11T08:35:09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64" autoAdjust="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0435A-4397-4DD8-8181-59D76FF4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855B0-B6CA-4439-ADAE-10A6C4CBB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3F9D8-A914-4FF5-B8F9-3381A30073E3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04FBF-F886-4443-96B7-8A0C81336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A229-6A94-4232-A107-E1DCB184F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98075-E82B-4DC8-AF34-A96E49ECC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3D51-7F69-4EDF-AEC2-81A37D54846F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2446-B71A-4D6A-991A-E1C344265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Sparkles Top">
            <a:extLst>
              <a:ext uri="{FF2B5EF4-FFF2-40B4-BE49-F238E27FC236}">
                <a16:creationId xmlns:a16="http://schemas.microsoft.com/office/drawing/2014/main" id="{FADBDF25-4BF4-448D-9A5E-B27B5E2EA4B6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F05C796-DE33-420C-A4E3-3AC4FEAB4B41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7C0FAB46-A656-4B3B-84FA-49D733D74FE4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C5F2879F-F82D-47EB-856D-C4C5FB20388D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1F873CC8-9005-4435-BD33-FB093CB79AF7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63EE8241-DD08-415B-80FD-640ACC35898C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1A879781-3F72-4CB0-B7CA-EBDA58964BEB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15F8D3-5B7E-4881-9C3F-38D19FA31C96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 descr="Glow Light">
              <a:extLst>
                <a:ext uri="{FF2B5EF4-FFF2-40B4-BE49-F238E27FC236}">
                  <a16:creationId xmlns:a16="http://schemas.microsoft.com/office/drawing/2014/main" id="{948376D4-E1AE-4BB4-97A4-A68BD21161B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4D99C49-30FB-4EA9-AED5-7177E70E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AC57021-105C-4E27-B73A-9719F91F34B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 descr="Glow Light">
              <a:extLst>
                <a:ext uri="{FF2B5EF4-FFF2-40B4-BE49-F238E27FC236}">
                  <a16:creationId xmlns:a16="http://schemas.microsoft.com/office/drawing/2014/main" id="{7E9EDAF9-CB67-4026-93ED-59AF7B23A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6DB0D48-B5E3-430D-87C8-D9047CCEF2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C03BA51-7DCE-45FD-9C26-2E869BF35B39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7034AC5-9DAD-4376-B195-324CC3D8DA0F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6425ED02-D6CF-4A6B-BBD3-12FF1F9A83EB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13B152A7-8D62-4E3A-B9FD-F12B18D03EE3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2C1DF3AE-2F65-413C-9AC6-4B723AE6CE74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6370136-999D-4963-AE10-7BDCFE7124A0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D274B46E-EDFC-427E-A436-FF46C06FAB11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074BB639-C5FE-4AEB-873F-74B6190E1181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BEEA40ED-ACFC-4EF8-8B08-75930D2983D7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F84F6C6C-EA75-4AA1-8490-6388758DBD8D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3CC77271-F664-466A-AE28-7724935272F6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56880D64-6F66-419D-9522-984EFB6AB5DD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B37F30C4-2FA0-439F-A39F-F1288608C36F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8F61C938-2A23-4E25-9E74-C88804E5847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90590B3-DD94-434A-B3A0-E0E210D8B779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EF02C580-C49D-499F-9728-CF29BB951E17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718FDC0D-C2F2-4693-915B-656A77750076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9C834023-6F4D-47CE-A5ED-134B01DDA1A3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DD989AEB-986C-4BAB-86C0-00D38238785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D2962FE6-3836-4FA0-AF39-CB4E477013C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71C8E769-CBEB-47FC-B99D-15AEAF7ABE79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5B3C5945-6067-49CA-8FF5-8771C25020C8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EC0DB818-6795-41D2-B392-FE8FF42CA452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EE9A5A-3CCD-411B-8DE7-E096B5E6BB73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B68643-6061-43B5-9344-4828753C964D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43F5081-4827-4D6B-AC0D-4C3F835898B8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691C1A-D5AA-4E19-B945-FB736745A6DE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07DCB5-751B-4310-97C6-7313A2A822B2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284A5C-6F07-4501-93D3-C0E5F312396F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C48CEC6-631E-49A3-B8B0-DB8E057AD578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725119C3-AEC1-4D0D-8537-FEF044F75673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Circle: Hollow 51">
              <a:extLst>
                <a:ext uri="{FF2B5EF4-FFF2-40B4-BE49-F238E27FC236}">
                  <a16:creationId xmlns:a16="http://schemas.microsoft.com/office/drawing/2014/main" id="{A9954CA9-0A31-425F-A8A7-5ED65EF10DA4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id="{F6534ADC-01AE-451B-BD6E-A200FB9AE8AE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CCE97EAF-039D-4154-8305-F8202019117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7AA6B74-B6C2-42A0-86F9-E0C898AD4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22A3517-57F1-4D35-84E8-BF50AEAE6BD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3DD14723-22FA-4A94-BD38-DA2E95BDD757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6ADB8C-D957-4448-AFD3-0D67F19D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42FFA55-9DB8-4217-81ED-3A85E543817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445B1F88-321F-43D7-BE05-7FCF13BEA83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4D3AECC-3EEA-4A57-9165-844E10083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0552E74-E4C1-4E45-8452-67840C9E11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DD4E4271-A326-4312-836A-9E104E609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6FF4AC7-F46E-48C9-B942-B229A0DE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4C69F0-C27A-4F9A-9E4F-0B7C1ED823D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AF2B58ED-192E-4BB8-895D-E81A6AA1EE7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CE4CFD4-61F6-4890-9D1B-6D14ECBB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76FE4F2-C023-4763-9C68-FF0B454E3D2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CC7FBFB5-2B2A-4819-991E-F9E694668F5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6D9E730-C7E6-4E8A-8239-4AF19CA27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EE4F7E4-1014-412B-AA48-86EBE8E72F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61446C26-0231-4F5B-B22A-33F037F0A3A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48776B9-4ADE-4610-BCA7-616E4CC76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FA0AFC5-C797-4E9A-BA52-8485802F6A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1515052-2354-4F31-8E77-59ED420E7A8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26B0A78-BFDF-4F4F-AF6B-ADA47E57D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0AB04C1-D88C-4666-846F-EDD24B48100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6354D5DC-FAD4-408C-B3FE-57CDD23290D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1E7C208-1BFE-4BD8-8907-230AD636D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743EC78-E64F-42FF-AAB9-46063EAA85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2E20D849-69CC-4E2E-AA54-282D415F101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BBC06CB-B1DD-451D-AF64-49754B8C6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14D1D9C-D35B-4C27-BDF9-76577111721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E02D279D-1502-4397-AF99-49DAF0C7EB9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6928743-4054-49A2-9517-36381DFA8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B46406D-3428-4805-B5D5-B29F6977D95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 descr="Glow Light">
              <a:extLst>
                <a:ext uri="{FF2B5EF4-FFF2-40B4-BE49-F238E27FC236}">
                  <a16:creationId xmlns:a16="http://schemas.microsoft.com/office/drawing/2014/main" id="{3C6017F2-A975-4C6B-9A32-BDA94DA7AFC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49AA986-8B04-4120-BAB9-1ECD70B26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03C4028-4F5F-4303-B9C0-45E1A2D7229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6" name="Group 65" descr="Glow Light">
              <a:extLst>
                <a:ext uri="{FF2B5EF4-FFF2-40B4-BE49-F238E27FC236}">
                  <a16:creationId xmlns:a16="http://schemas.microsoft.com/office/drawing/2014/main" id="{5382CC89-ABF4-4D2F-94C5-77CCE3481EDB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544917A-9AC2-4300-97D2-E1AB2FABB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6BC916E-AD5B-41D8-8DFB-BB822DEE1E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Circle: Hollow 66">
              <a:extLst>
                <a:ext uri="{FF2B5EF4-FFF2-40B4-BE49-F238E27FC236}">
                  <a16:creationId xmlns:a16="http://schemas.microsoft.com/office/drawing/2014/main" id="{52AEB91B-E65D-47F4-8322-3766ECDAA0F4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Circle: Hollow 67">
              <a:extLst>
                <a:ext uri="{FF2B5EF4-FFF2-40B4-BE49-F238E27FC236}">
                  <a16:creationId xmlns:a16="http://schemas.microsoft.com/office/drawing/2014/main" id="{DFB1BB06-FDAB-41D6-8C3B-950A2D8A0FC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62823A-32EE-4AD7-8AED-2FEF57B25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CF77F6F-45BC-40B4-B71C-0A005757D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6F9DA65-51E0-4BED-AC6F-9672ED18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41D2857-D466-4D6E-9B0C-5485F4AB7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3E91C4-737A-4C3F-8E5D-D53C02E55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594004-0701-451B-B077-0F543D968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58EAF6B-4DB1-4AE7-9BC6-DBA4F573E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8FBA50-98C5-451C-BA17-E225FBA50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06742A-FEC7-47E9-A915-F0049BE9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5C1CDB-8B4A-4472-9BCD-5BA32AEF6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CF05132-766E-4296-A7F1-9184654D9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2D48CD-50CF-4FE4-A613-507A83E97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FD9077-D1F5-4D77-AFEC-50B24047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F964FF6-088A-4B47-8E23-080A739BB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CE5C981-5D55-4181-BB29-787925046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C9D4321-91CE-4918-8904-678C1EC9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495720" y="4491145"/>
            <a:ext cx="4812627" cy="46156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2D46C1-4851-4C82-AD46-2B742E762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40953" y="2794383"/>
            <a:ext cx="6219567" cy="17278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Your Wedding Album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DD11AA-1CCD-4B1C-9A38-D2972E5770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7017652" y="783000"/>
            <a:ext cx="4356000" cy="5292000"/>
          </a:xfrm>
          <a:solidFill>
            <a:schemeClr val="accent1"/>
          </a:solidFill>
          <a:ln w="635000" cap="rnd" cmpd="tri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6752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parkles Top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 descr="Glow Light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 descr="Glow Light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8800" kern="1200" spc="-3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FCF9E464-9F47-493E-932D-2874A955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383213" cy="2946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6991322" y="1539000"/>
            <a:ext cx="3780000" cy="3780000"/>
          </a:xfrm>
          <a:ln w="635000" cap="rnd" cmpd="sng">
            <a:solidFill>
              <a:schemeClr val="bg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7534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noProof="0"/>
              <a:t>Slide Title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" name="Group 15" descr="Glow Light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 descr="Glow Light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50" name="Group 49" descr="Glow Light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1" name="Group 50" descr="Glow Light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9FEED34F-4AA7-4658-9B90-9D5CB3622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993835" y="800217"/>
            <a:ext cx="2736000" cy="2736000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14CD6FD6-4EF7-4BF2-A5AA-5EECBC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1211513" y="1087728"/>
            <a:ext cx="4636800" cy="4636800"/>
          </a:xfrm>
          <a:ln w="244475" cap="rnd" cmpd="sng">
            <a:gradFill>
              <a:gsLst>
                <a:gs pos="100000">
                  <a:srgbClr val="665B3C"/>
                </a:gs>
                <a:gs pos="66000">
                  <a:srgbClr val="E4D6AE"/>
                </a:gs>
                <a:gs pos="0">
                  <a:schemeClr val="bg1">
                    <a:lumMod val="95000"/>
                  </a:schemeClr>
                </a:gs>
              </a:gsLst>
              <a:lin ang="5220000" scaled="0"/>
            </a:gradFill>
            <a:prstDash val="sysDot"/>
            <a:miter lim="800000"/>
          </a:ln>
          <a:effectLst>
            <a:glow rad="114300">
              <a:schemeClr val="bg1">
                <a:alpha val="10000"/>
              </a:schemeClr>
            </a:glo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553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" name="Group 15" descr="Glow Light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 descr="Glow Light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50" name="Group 49" descr="Glow Light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1" name="Group 50" descr="Glow Light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EA9D95-3F5B-4091-827F-87F01A6F9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1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anchor="b"/>
          <a:lstStyle>
            <a:lvl1pPr algn="r">
              <a:defRPr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noProof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000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parkles Top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 descr="Glow Light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 descr="Glow Light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856087" y="2165684"/>
            <a:ext cx="3436364" cy="3436364"/>
          </a:xfrm>
          <a:ln w="635000" cap="rnd" cmpd="sng">
            <a:solidFill>
              <a:schemeClr val="tx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E103B770-AEFD-44FF-BADF-AB68C428C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5428758" y="1953047"/>
            <a:ext cx="2487273" cy="2487273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4" name="Picture Placeholder 10">
            <a:extLst>
              <a:ext uri="{FF2B5EF4-FFF2-40B4-BE49-F238E27FC236}">
                <a16:creationId xmlns:a16="http://schemas.microsoft.com/office/drawing/2014/main" id="{FCBEE3C2-FE80-4EFB-9950-B294D64990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071555" y="1760798"/>
            <a:ext cx="2315650" cy="2813227"/>
          </a:xfrm>
          <a:solidFill>
            <a:schemeClr val="accent1"/>
          </a:solidFill>
          <a:ln w="635000" cap="rnd" cmpd="dbl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435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55CEE-7029-4EBB-BB73-2FC34893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3381" y="402268"/>
            <a:ext cx="7910243" cy="1681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Your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7835D-5D88-495C-B1CF-AC59401B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0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8800" kern="1200" spc="-300"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7EB4D5D1-D162-4C1D-949B-C11DBFDEF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54338" y="3016237"/>
            <a:ext cx="4812627" cy="461565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en-US" dirty="0"/>
              <a:t>University of Huddersfield</a:t>
            </a:r>
          </a:p>
          <a:p>
            <a:pPr algn="r"/>
            <a:endParaRPr lang="en-US" sz="1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9841A3-D33B-4444-9C98-7F8FB141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-916265" y="744549"/>
            <a:ext cx="5514013" cy="1362182"/>
          </a:xfrm>
        </p:spPr>
        <p:txBody>
          <a:bodyPr/>
          <a:lstStyle/>
          <a:p>
            <a:r>
              <a:rPr lang="en-US" dirty="0"/>
              <a:t>Kickstart </a:t>
            </a:r>
            <a:br>
              <a:rPr lang="en-US" dirty="0"/>
            </a:b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D8B83-4B4D-415E-97B1-98F01A37B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356872" y="3454730"/>
            <a:ext cx="2792194" cy="146333"/>
          </a:xfrm>
          <a:prstGeom prst="line">
            <a:avLst/>
          </a:prstGeom>
          <a:ln w="762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 descr="Glow Light">
            <a:extLst>
              <a:ext uri="{FF2B5EF4-FFF2-40B4-BE49-F238E27FC236}">
                <a16:creationId xmlns:a16="http://schemas.microsoft.com/office/drawing/2014/main" id="{C42EC70B-AA27-4CE6-94FC-89F7CC99A95A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329284" y="2505923"/>
            <a:ext cx="527652" cy="527652"/>
            <a:chOff x="5994457" y="3309752"/>
            <a:chExt cx="2933700" cy="2933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0347FF-EEE0-423A-9E3D-56AB5A267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991062-AE79-4090-A706-77BDD682B831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 descr="Glow Light">
            <a:extLst>
              <a:ext uri="{FF2B5EF4-FFF2-40B4-BE49-F238E27FC236}">
                <a16:creationId xmlns:a16="http://schemas.microsoft.com/office/drawing/2014/main" id="{9CC9142A-32B6-4E51-AE68-AB7CAAEC8416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558107" y="3360250"/>
            <a:ext cx="849790" cy="849790"/>
            <a:chOff x="5994457" y="3309752"/>
            <a:chExt cx="2933700" cy="29337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476952-B483-4C38-9848-6255E913A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13FB53-37D9-4531-BA95-41EB6E8D8BB9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 descr="Glow Light">
            <a:extLst>
              <a:ext uri="{FF2B5EF4-FFF2-40B4-BE49-F238E27FC236}">
                <a16:creationId xmlns:a16="http://schemas.microsoft.com/office/drawing/2014/main" id="{ADA179D8-0AAD-48A9-BA6A-7273F4FE0DB9}"/>
              </a:ext>
            </a:extLst>
          </p:cNvPr>
          <p:cNvGrpSpPr>
            <a:grpSpLocks noChangeAspect="1"/>
          </p:cNvGrpSpPr>
          <p:nvPr/>
        </p:nvGrpSpPr>
        <p:grpSpPr>
          <a:xfrm>
            <a:off x="5797644" y="2250089"/>
            <a:ext cx="2003762" cy="2003762"/>
            <a:chOff x="5994457" y="3309752"/>
            <a:chExt cx="2933700" cy="29337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D934D5-1EAB-4713-9A15-0DD47F831E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9FC37B-1CCB-4250-BC79-F0BF7021B7E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 descr="Glow Light">
            <a:extLst>
              <a:ext uri="{FF2B5EF4-FFF2-40B4-BE49-F238E27FC236}">
                <a16:creationId xmlns:a16="http://schemas.microsoft.com/office/drawing/2014/main" id="{5D0D98E1-2523-49EE-A252-E4D76984B028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590" y="1821912"/>
            <a:ext cx="2003762" cy="2003762"/>
            <a:chOff x="5994457" y="3309752"/>
            <a:chExt cx="2933700" cy="29337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D7F0F7-099D-4FDA-84D0-55FEC4F03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55D2AF-BA8A-4F8E-9103-F892694868D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Placeholder 5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FA292A13-441A-4617-B04F-5DB21C821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089" r="17089"/>
          <a:stretch>
            <a:fillRect/>
          </a:stretch>
        </p:blipFill>
        <p:spPr>
          <a:xfrm rot="21153031">
            <a:off x="6042944" y="687488"/>
            <a:ext cx="5011434" cy="5479860"/>
          </a:xfrm>
        </p:spPr>
      </p:pic>
    </p:spTree>
    <p:extLst>
      <p:ext uri="{BB962C8B-B14F-4D97-AF65-F5344CB8AC3E}">
        <p14:creationId xmlns:p14="http://schemas.microsoft.com/office/powerpoint/2010/main" val="14489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" y="1828800"/>
            <a:ext cx="5383213" cy="29464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noProof="1"/>
            </a:br>
            <a:endParaRPr lang="en-US" noProof="1"/>
          </a:p>
          <a:p>
            <a:r>
              <a:rPr lang="en-US" sz="2400" noProof="1"/>
              <a:t>Where it began…</a:t>
            </a:r>
          </a:p>
          <a:p>
            <a:r>
              <a:rPr lang="en-US" sz="2400" noProof="1"/>
              <a:t>The difference Kickstarters made</a:t>
            </a:r>
          </a:p>
          <a:p>
            <a:r>
              <a:rPr lang="en-US" sz="2400" noProof="1"/>
              <a:t>Skills gained</a:t>
            </a:r>
          </a:p>
          <a:p>
            <a:r>
              <a:rPr lang="en-US" sz="2400" noProof="1"/>
              <a:t>Success stories</a:t>
            </a:r>
          </a:p>
          <a:p>
            <a:pPr marL="0" indent="0">
              <a:buNone/>
            </a:pPr>
            <a:endParaRPr lang="en-US" sz="2400" noProof="1"/>
          </a:p>
          <a:p>
            <a:endParaRPr lang="en-US" sz="2400" b="1" noProof="1"/>
          </a:p>
        </p:txBody>
      </p:sp>
      <p:pic>
        <p:nvPicPr>
          <p:cNvPr id="6" name="Picture Placeholder 5" descr="Students looking at screen">
            <a:extLst>
              <a:ext uri="{FF2B5EF4-FFF2-40B4-BE49-F238E27FC236}">
                <a16:creationId xmlns:a16="http://schemas.microsoft.com/office/drawing/2014/main" id="{58588E92-03BB-4324-8A87-3CAD7C92C8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7163140" y="1710818"/>
            <a:ext cx="3436364" cy="3436364"/>
          </a:xfrm>
        </p:spPr>
      </p:pic>
    </p:spTree>
    <p:extLst>
      <p:ext uri="{BB962C8B-B14F-4D97-AF65-F5344CB8AC3E}">
        <p14:creationId xmlns:p14="http://schemas.microsoft.com/office/powerpoint/2010/main" val="16935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EA78-A07D-4CD6-93DB-309F5427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6155567" y="230288"/>
            <a:ext cx="5347784" cy="2416374"/>
          </a:xfrm>
        </p:spPr>
        <p:txBody>
          <a:bodyPr/>
          <a:lstStyle/>
          <a:p>
            <a:r>
              <a:rPr lang="en-US" dirty="0"/>
              <a:t>Where it began..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395F1-DD60-47D5-8B4C-DA9AA92E30E9}"/>
              </a:ext>
            </a:extLst>
          </p:cNvPr>
          <p:cNvSpPr txBox="1"/>
          <p:nvPr/>
        </p:nvSpPr>
        <p:spPr>
          <a:xfrm>
            <a:off x="4092649" y="1340690"/>
            <a:ext cx="7086600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noProof="1">
                <a:solidFill>
                  <a:schemeClr val="bg1"/>
                </a:solidFill>
              </a:rPr>
              <a:t>Cohort 1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Signed up to Kickstart in November 2020 – first cohort started March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Ten roles advertised across 5 teams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250 referrals from the Jobcentre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79 applications – Student Engagement Advisor most popular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29 Kickstarters now across 14 teams soon to be 47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All 10 successfully completed the Placement 5 being UoH Grads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3/10 secured roles before the end of the placement (30/9/21)</a:t>
            </a:r>
          </a:p>
          <a:p>
            <a:pPr marL="342900" indent="-342900">
              <a:buAutoNum type="arabicPeriod"/>
            </a:pPr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Cohort 2/3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19 more roles advertised across 5 further academic schools and services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180 referrals from the Jobcentre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30 applications</a:t>
            </a:r>
          </a:p>
          <a:p>
            <a:pPr marL="342900" indent="-342900">
              <a:buAutoNum type="arabicPeriod"/>
            </a:pPr>
            <a:r>
              <a:rPr lang="en-US" noProof="1">
                <a:solidFill>
                  <a:schemeClr val="bg1"/>
                </a:solidFill>
              </a:rPr>
              <a:t>19 appointed </a:t>
            </a:r>
          </a:p>
          <a:p>
            <a:pPr marL="342900" indent="-342900">
              <a:buAutoNum type="arabicPeriod"/>
            </a:pPr>
            <a:endParaRPr lang="en-US" noProof="1">
              <a:solidFill>
                <a:schemeClr val="bg1"/>
              </a:solidFill>
            </a:endParaRPr>
          </a:p>
          <a:p>
            <a:r>
              <a:rPr lang="en-US" noProof="1">
                <a:solidFill>
                  <a:schemeClr val="bg1"/>
                </a:solidFill>
              </a:rPr>
              <a:t>Totals appointed and retained by UoH 29 staff of which  9 had an EDI category.</a:t>
            </a:r>
          </a:p>
          <a:p>
            <a:pPr marL="342900" indent="-342900">
              <a:buAutoNum type="arabicPeriod"/>
            </a:pPr>
            <a:endParaRPr lang="en-US" noProof="1">
              <a:solidFill>
                <a:schemeClr val="bg1"/>
              </a:solidFill>
            </a:endParaRP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54FBC01-20DE-4A89-8718-120FE4382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17" y="1017283"/>
            <a:ext cx="1905000" cy="1905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AE38AF-BB67-4F33-AC67-8E40961B7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2086" y="898229"/>
            <a:ext cx="2236087" cy="2433569"/>
          </a:xfrm>
        </p:spPr>
      </p:sp>
      <p:pic>
        <p:nvPicPr>
          <p:cNvPr id="14" name="Picture Placeholder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9CAA8B8-70DB-46D7-91C4-B5340E14B2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9" r="29"/>
          <a:stretch>
            <a:fillRect/>
          </a:stretch>
        </p:blipFill>
        <p:spPr>
          <a:xfrm rot="20532343">
            <a:off x="2903255" y="488970"/>
            <a:ext cx="945150" cy="945150"/>
          </a:xfrm>
        </p:spPr>
      </p:pic>
    </p:spTree>
    <p:extLst>
      <p:ext uri="{BB962C8B-B14F-4D97-AF65-F5344CB8AC3E}">
        <p14:creationId xmlns:p14="http://schemas.microsoft.com/office/powerpoint/2010/main" val="215393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81C7-8DA7-4BDE-BC5C-72C3B4B3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23330" y="244118"/>
            <a:ext cx="9372880" cy="1681497"/>
          </a:xfrm>
        </p:spPr>
        <p:txBody>
          <a:bodyPr/>
          <a:lstStyle/>
          <a:p>
            <a:r>
              <a:rPr lang="en-GB" dirty="0"/>
              <a:t>The difference</a:t>
            </a:r>
            <a:br>
              <a:rPr lang="en-GB" dirty="0"/>
            </a:br>
            <a:r>
              <a:rPr lang="en-GB" dirty="0"/>
              <a:t> you made…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D41D5-5151-4B4A-B16D-D1B46DCED829}"/>
              </a:ext>
            </a:extLst>
          </p:cNvPr>
          <p:cNvSpPr txBox="1"/>
          <p:nvPr/>
        </p:nvSpPr>
        <p:spPr>
          <a:xfrm>
            <a:off x="5953125" y="905107"/>
            <a:ext cx="6096000" cy="3046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66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Reviewed and organised some of the complex support tickets so that the manager could prioritise and respond to customers more effectively.</a:t>
            </a:r>
            <a:endParaRPr lang="en-GB" sz="1600" dirty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1600" dirty="0">
              <a:solidFill>
                <a:srgbClr val="66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600" dirty="0">
                <a:solidFill>
                  <a:srgbClr val="66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Assisted with the testing of the newly developed Pre-enrolment portal features.</a:t>
            </a:r>
          </a:p>
          <a:p>
            <a:pPr lvl="0"/>
            <a:endParaRPr lang="en-GB" sz="1600" dirty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66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Independently investigated the features of Qualtrics survey tool and share the findings with the manager. </a:t>
            </a:r>
          </a:p>
          <a:p>
            <a:pPr lvl="0"/>
            <a:endParaRPr lang="en-GB" sz="1600" dirty="0">
              <a:solidFill>
                <a:srgbClr val="6600C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600" dirty="0">
                <a:solidFill>
                  <a:srgbClr val="6600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Joined relevant customer meetings with the manager and advise as needed.</a:t>
            </a:r>
            <a:endParaRPr lang="en-GB" sz="1600" dirty="0">
              <a:solidFill>
                <a:srgbClr val="66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11D51-DE52-4B46-B31B-2BE1BF9446AC}"/>
              </a:ext>
            </a:extLst>
          </p:cNvPr>
          <p:cNvSpPr txBox="1"/>
          <p:nvPr/>
        </p:nvSpPr>
        <p:spPr>
          <a:xfrm>
            <a:off x="142875" y="2537067"/>
            <a:ext cx="5734050" cy="1815882"/>
          </a:xfrm>
          <a:prstGeom prst="rect">
            <a:avLst/>
          </a:prstGeom>
          <a:noFill/>
          <a:ln>
            <a:solidFill>
              <a:srgbClr val="DD43CB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DD43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Pulled together a ‘Student Employee’ handbook</a:t>
            </a:r>
          </a:p>
          <a:p>
            <a:pPr lvl="0"/>
            <a:endParaRPr lang="en-GB" sz="1600" dirty="0">
              <a:solidFill>
                <a:srgbClr val="DD4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DD43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Updated knowledge items and frequently asked questions for students </a:t>
            </a:r>
          </a:p>
          <a:p>
            <a:pPr lvl="0"/>
            <a:endParaRPr lang="en-GB" sz="1600" dirty="0">
              <a:solidFill>
                <a:srgbClr val="DD4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DD43C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Reviewed copy and content on our websites, making recommendations for changes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792AE-BE3C-4DAE-B8AE-AA46D612DAE7}"/>
              </a:ext>
            </a:extLst>
          </p:cNvPr>
          <p:cNvSpPr txBox="1"/>
          <p:nvPr/>
        </p:nvSpPr>
        <p:spPr>
          <a:xfrm>
            <a:off x="8096250" y="4195713"/>
            <a:ext cx="3986211" cy="20928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Produced </a:t>
            </a:r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labour market information</a:t>
            </a:r>
          </a:p>
          <a:p>
            <a:pPr lvl="0"/>
            <a:endParaRPr lang="en-GB" sz="1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Completed student surveys</a:t>
            </a:r>
          </a:p>
          <a:p>
            <a:pPr lvl="0"/>
            <a:endParaRPr lang="en-GB" sz="1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Called over 500 graduates to offer support</a:t>
            </a:r>
          </a:p>
          <a:p>
            <a:pPr lvl="0"/>
            <a:endParaRPr lang="en-GB" sz="1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1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Conducted competitor analysis</a:t>
            </a:r>
          </a:p>
          <a:p>
            <a:pPr lvl="0"/>
            <a:endParaRPr lang="en-GB" sz="1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180CA-D4BC-4A40-9E11-FAF9C90D108B}"/>
              </a:ext>
            </a:extLst>
          </p:cNvPr>
          <p:cNvSpPr txBox="1"/>
          <p:nvPr/>
        </p:nvSpPr>
        <p:spPr>
          <a:xfrm>
            <a:off x="142875" y="4507981"/>
            <a:ext cx="77438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have supported in the Admissions team, making offers for undergraduate students, predominately from our priority market of Nigeria.  </a:t>
            </a:r>
          </a:p>
          <a:p>
            <a:r>
              <a:rPr lang="en-GB" sz="14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have produced multiple surveys, including for example collating the information that we need for students coming from red list countries into managed quarantine.</a:t>
            </a:r>
          </a:p>
          <a:p>
            <a:r>
              <a:rPr lang="en-GB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have answered queries, </a:t>
            </a:r>
            <a:r>
              <a:rPr lang="en-GB" sz="14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minuted</a:t>
            </a:r>
            <a:r>
              <a:rPr lang="en-GB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meetings, reviewed our social media and numerous other tasks in addition to surveys and admissions.  In a nutshell, they have both been absolutely fantastic and we will miss them tremendously.  However, I am sure they will both go on to have amazing opportunities and careers and from us all in the International Office, we wish them every success and happiness.</a:t>
            </a:r>
          </a:p>
        </p:txBody>
      </p:sp>
    </p:spTree>
    <p:extLst>
      <p:ext uri="{BB962C8B-B14F-4D97-AF65-F5344CB8AC3E}">
        <p14:creationId xmlns:p14="http://schemas.microsoft.com/office/powerpoint/2010/main" val="120660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81C7-8DA7-4BDE-BC5C-72C3B4B3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2379" y="363994"/>
            <a:ext cx="9372880" cy="1681497"/>
          </a:xfrm>
        </p:spPr>
        <p:txBody>
          <a:bodyPr/>
          <a:lstStyle/>
          <a:p>
            <a:r>
              <a:rPr lang="en-GB" dirty="0"/>
              <a:t>The difference you made…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9A1C-FC7F-4214-AF3D-26984B935522}"/>
              </a:ext>
            </a:extLst>
          </p:cNvPr>
          <p:cNvSpPr txBox="1"/>
          <p:nvPr/>
        </p:nvSpPr>
        <p:spPr>
          <a:xfrm>
            <a:off x="5943600" y="52455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3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Kickstarters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have been incredibly helpful over the last 6 months, especially joining in the University in the middle of a pandemic, bringing many new ideas and a youthful energy, thanks very much.”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47FE1-6398-4F44-80EB-93041A8591A5}"/>
              </a:ext>
            </a:extLst>
          </p:cNvPr>
          <p:cNvSpPr txBox="1"/>
          <p:nvPr/>
        </p:nvSpPr>
        <p:spPr>
          <a:xfrm>
            <a:off x="6010275" y="138228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Charis has been amazing and she will be sorely missed by the whole team, her confidence has grown so much from starting with us, and I so hope that she manages to find the career she aspires to and rightly deserves - a lovely lady.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FC859-CB1D-4D75-A4DF-A44C4F680A63}"/>
              </a:ext>
            </a:extLst>
          </p:cNvPr>
          <p:cNvSpPr txBox="1"/>
          <p:nvPr/>
        </p:nvSpPr>
        <p:spPr>
          <a:xfrm>
            <a:off x="0" y="4568392"/>
            <a:ext cx="6096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174E8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two </a:t>
            </a:r>
            <a:r>
              <a:rPr lang="en-GB" sz="1600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kickstarters</a:t>
            </a:r>
            <a:r>
              <a:rPr lang="en-GB" sz="16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 have had in the careers team have been fantastic. Patient with IT issues, written excellent reports, contacted and made a difference to hundreds of students and graduates and made the rest of the team smile. They have both made a big impact, will be missed and will definitely move on to great things</a:t>
            </a:r>
            <a:r>
              <a:rPr lang="en-GB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en-GB" sz="1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8B63C-1302-49F8-B27A-641938604F57}"/>
              </a:ext>
            </a:extLst>
          </p:cNvPr>
          <p:cNvSpPr txBox="1"/>
          <p:nvPr/>
        </p:nvSpPr>
        <p:spPr>
          <a:xfrm>
            <a:off x="3286125" y="2875621"/>
            <a:ext cx="85058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"Liam's role this year has been all about lifting learning from the page &amp; screen. We develop a lot of learning material: handouts; guides, presentations, webpages, and online resources. Liam has </a:t>
            </a:r>
            <a:r>
              <a:rPr lang="en-GB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helped us create </a:t>
            </a:r>
            <a:r>
              <a:rPr lang="en-GB" sz="1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assets that make it more colourful, engaging, and interesting, as well as communicating something of our personality and learning material creators. </a:t>
            </a:r>
            <a:endParaRPr lang="en-GB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has involved a wide range of activity:  he has worked with the layout of written documents, designed &amp; developed logos &amp; icons for use on webpages, and animated assets for use with recorded webinars. He has had an opportunity to build a portfolio of examples of practical application of core design skills that is relevant to the day-to-day needs of a learning &amp; development department."</a:t>
            </a:r>
            <a:endParaRPr lang="en-GB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54ABC-3CE5-4E50-93AF-52CFED683E92}"/>
              </a:ext>
            </a:extLst>
          </p:cNvPr>
          <p:cNvSpPr txBox="1"/>
          <p:nvPr/>
        </p:nvSpPr>
        <p:spPr>
          <a:xfrm>
            <a:off x="166688" y="2521677"/>
            <a:ext cx="3119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Unfortunately I’m unable to attend the celebration event, but would like to say that our </a:t>
            </a:r>
            <a:r>
              <a:rPr lang="en-GB" sz="1800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Kickstarters</a:t>
            </a:r>
            <a:r>
              <a:rPr lang="en-GB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(Becky England and Renique Harriott) have been invaluable!  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81C7-8DA7-4BDE-BC5C-72C3B4B3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2379" y="363994"/>
            <a:ext cx="9372880" cy="1681497"/>
          </a:xfrm>
        </p:spPr>
        <p:txBody>
          <a:bodyPr/>
          <a:lstStyle/>
          <a:p>
            <a:r>
              <a:rPr lang="en-GB" dirty="0"/>
              <a:t>Meet the </a:t>
            </a:r>
            <a:r>
              <a:rPr lang="en-GB" dirty="0" err="1"/>
              <a:t>Kickstarters</a:t>
            </a:r>
            <a:r>
              <a:rPr lang="en-GB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D0E6D-E362-4435-BA13-63BC26DA6405}"/>
              </a:ext>
            </a:extLst>
          </p:cNvPr>
          <p:cNvSpPr txBox="1"/>
          <p:nvPr/>
        </p:nvSpPr>
        <p:spPr>
          <a:xfrm>
            <a:off x="409575" y="2456795"/>
            <a:ext cx="5067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Charis Mathers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Jack Jopek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Joe McGrath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Josh Levey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Liam Knight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Peter Hunt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Philip Nolan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Becky England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Renique Harriot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Umer Arif</a:t>
            </a:r>
          </a:p>
        </p:txBody>
      </p:sp>
    </p:spTree>
    <p:extLst>
      <p:ext uri="{BB962C8B-B14F-4D97-AF65-F5344CB8AC3E}">
        <p14:creationId xmlns:p14="http://schemas.microsoft.com/office/powerpoint/2010/main" val="30281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1B9AD1-0409-426F-9836-FD0519AF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 gained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298D0-0D08-4402-BD44-B809BCF7738D}"/>
              </a:ext>
            </a:extLst>
          </p:cNvPr>
          <p:cNvSpPr txBox="1"/>
          <p:nvPr/>
        </p:nvSpPr>
        <p:spPr>
          <a:xfrm>
            <a:off x="533400" y="1042987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Chairing and leading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Virtual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Technical IT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LinkedIn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IDEAs badges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Employability training, CVs, applications, LinkedIn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Written communication skills email etiquette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Accessibility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Verbal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Customer service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Commercial Awareness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28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90AC-C481-4917-95F7-CC0CC14D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Stories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CEF1A-A5AE-4E84-802C-7DE39395D85C}"/>
              </a:ext>
            </a:extLst>
          </p:cNvPr>
          <p:cNvSpPr txBox="1"/>
          <p:nvPr/>
        </p:nvSpPr>
        <p:spPr>
          <a:xfrm>
            <a:off x="781050" y="723525"/>
            <a:ext cx="106412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FF00"/>
                </a:solidFill>
              </a:rPr>
              <a:t>Everyone has secured interviews!</a:t>
            </a:r>
          </a:p>
          <a:p>
            <a:endParaRPr lang="en-GB" sz="3600" dirty="0">
              <a:solidFill>
                <a:srgbClr val="FFFF00"/>
              </a:solidFill>
            </a:endParaRPr>
          </a:p>
          <a:p>
            <a:r>
              <a:rPr lang="en-GB" sz="3600" dirty="0">
                <a:solidFill>
                  <a:srgbClr val="FFFF00"/>
                </a:solidFill>
              </a:rPr>
              <a:t>Charis attended a trial day with a publishing house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Josh secured a trial test by a speculative application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Umer secured a teaching role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sz="1600" dirty="0">
              <a:solidFill>
                <a:srgbClr val="FFFF00"/>
              </a:solidFill>
            </a:endParaRPr>
          </a:p>
          <a:p>
            <a:r>
              <a:rPr lang="en-GB" sz="1600" dirty="0">
                <a:solidFill>
                  <a:srgbClr val="FFFF00"/>
                </a:solidFill>
              </a:rPr>
              <a:t>Becky secured a Kickstart coordinator role </a:t>
            </a:r>
          </a:p>
        </p:txBody>
      </p:sp>
    </p:spTree>
    <p:extLst>
      <p:ext uri="{BB962C8B-B14F-4D97-AF65-F5344CB8AC3E}">
        <p14:creationId xmlns:p14="http://schemas.microsoft.com/office/powerpoint/2010/main" val="131789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939"/>
      </a:accent1>
      <a:accent2>
        <a:srgbClr val="665B3C"/>
      </a:accent2>
      <a:accent3>
        <a:srgbClr val="BB9B3F"/>
      </a:accent3>
      <a:accent4>
        <a:srgbClr val="E4D6AE"/>
      </a:accent4>
      <a:accent5>
        <a:srgbClr val="00B0F0"/>
      </a:accent5>
      <a:accent6>
        <a:srgbClr val="70AD47"/>
      </a:accent6>
      <a:hlink>
        <a:srgbClr val="BB9B3F"/>
      </a:hlink>
      <a:folHlink>
        <a:srgbClr val="BB9B3F"/>
      </a:folHlink>
    </a:clrScheme>
    <a:fontScheme name="Custom 277">
      <a:majorFont>
        <a:latin typeface="Bodoni M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_DarkSparkly_02_Win32_SB v2" id="{FC39BF81-9A1C-49D0-A881-E35DEA9FE5DD}" vid="{F89B74A1-43EA-4DD6-B7B2-623D810E3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FE7E7EF6EF54C80D53511B55D0153" ma:contentTypeVersion="13" ma:contentTypeDescription="Create a new document." ma:contentTypeScope="" ma:versionID="a30dd07b39eab00bcd9bf22442c9d171">
  <xsd:schema xmlns:xsd="http://www.w3.org/2001/XMLSchema" xmlns:xs="http://www.w3.org/2001/XMLSchema" xmlns:p="http://schemas.microsoft.com/office/2006/metadata/properties" xmlns:ns2="db9b6226-b688-4d04-931b-a185eca85b5e" xmlns:ns3="621f5b58-c702-42b3-824d-81c54d988e7b" targetNamespace="http://schemas.microsoft.com/office/2006/metadata/properties" ma:root="true" ma:fieldsID="7f2dc05ea299c9c6713919bc93afcd18" ns2:_="" ns3:_="">
    <xsd:import namespace="db9b6226-b688-4d04-931b-a185eca85b5e"/>
    <xsd:import namespace="621f5b58-c702-42b3-824d-81c54d988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b6226-b688-4d04-931b-a185eca85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f5b58-c702-42b3-824d-81c54d988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0B65E6-33CD-4A91-B12E-F5B66565CB01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10527B-5145-4246-BCF6-B92B98ADF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b6226-b688-4d04-931b-a185eca85b5e"/>
    <ds:schemaRef ds:uri="621f5b58-c702-42b3-824d-81c54d988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4CE4EA-DC68-4573-BCFD-7762B974A8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 celebration graduation</Template>
  <TotalTime>126</TotalTime>
  <Words>788</Words>
  <Application>Microsoft Office PowerPoint</Application>
  <PresentationFormat>Widescreen</PresentationFormat>
  <Paragraphs>97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Bodoni MT</vt:lpstr>
      <vt:lpstr>Calibri</vt:lpstr>
      <vt:lpstr>Corbel</vt:lpstr>
      <vt:lpstr>Office Theme</vt:lpstr>
      <vt:lpstr>Kickstart  </vt:lpstr>
      <vt:lpstr>Celebration Event</vt:lpstr>
      <vt:lpstr>Where it began..</vt:lpstr>
      <vt:lpstr>The difference  you made…</vt:lpstr>
      <vt:lpstr>The difference you made…</vt:lpstr>
      <vt:lpstr>Meet the Kickstarters…</vt:lpstr>
      <vt:lpstr>Skills  gained</vt:lpstr>
      <vt:lpstr>Success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Kickstart Class of 2021</dc:title>
  <dc:creator>Claire Aydogan</dc:creator>
  <cp:lastModifiedBy>Claire Aydogan</cp:lastModifiedBy>
  <cp:revision>40</cp:revision>
  <dcterms:created xsi:type="dcterms:W3CDTF">2021-09-23T15:01:44Z</dcterms:created>
  <dcterms:modified xsi:type="dcterms:W3CDTF">2023-05-11T08:35:28Z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0x0101003C1FE7E7EF6EF54C80D53511B55D0153</vt:lpwstr>
  </property>
</Properties>
</file>